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81" r:id="rId13"/>
    <p:sldId id="271" r:id="rId14"/>
    <p:sldId id="272" r:id="rId15"/>
    <p:sldId id="273" r:id="rId16"/>
    <p:sldId id="278" r:id="rId17"/>
    <p:sldId id="274" r:id="rId18"/>
    <p:sldId id="275" r:id="rId19"/>
    <p:sldId id="276" r:id="rId20"/>
    <p:sldId id="277" r:id="rId21"/>
    <p:sldId id="279" r:id="rId22"/>
    <p:sldId id="280" r:id="rId2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16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43" y="46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C71C1A-7BF0-46EC-A37F-67DECB13474B}" type="datetimeFigureOut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69B2D3-B113-4D46-8F62-9467C53ABC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267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78627E-01A5-3887-AC58-831E3B6D3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836C384-6D9A-3B81-AFD3-711A51CCA1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FAAF56F-8BFF-027A-58D5-DAF0C806C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77F97-8822-4A98-A428-14CEEC8432B7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36A404-FA94-AC70-0122-DA62B9533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AD49B9C-1125-8E17-E83A-CF3AAA03B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1402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50A530E-D768-F502-A34C-426C29EE6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66A5D88-4A88-E556-CBC6-41B308D64F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80EA97-37D7-A7E2-A47C-4656AB845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55D04-D44A-40D0-9096-88B6C6FB7AB7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2C1C9E-38F7-1A48-629C-BDDBAE03E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82264A0-236A-F135-D22B-A652B73EB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9409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EAFB18E-4B45-E3AA-C229-4CEA709548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BEF59A5-AC54-FCD5-C0CE-8F412DC311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CED5449-5328-EA04-7D24-E053EA97D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FCAC-1031-4797-9230-A0C3ED47FE1B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001C311-7E6C-3C70-A3A4-1E3685D68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EC9FDDB-8DE5-90FD-A934-186BF1932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3921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E8E929-60EC-ED20-AE41-16523D3A4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C14C5E-38A7-D3B5-112A-A1FFF1B52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DA9BDA9-12DB-344F-0F74-7D7815607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DB095-E488-4BD4-B7AD-2D9EF160433A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3C8D93E-C68C-5119-9D2B-8B58C2CE9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6F3437-E032-22F6-CEDC-2DF093AA6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3936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376B8D-30D3-51C8-0E0B-9A3CF121B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3B1DFDA-FDE0-E6DF-CB03-BBE0B18A8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6AC9987-9E3C-A226-B110-A2763CB13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E3B0A-C72B-42B7-9BAB-9235C85027C3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B62E6EE-8AFF-ECB8-5929-F3CEA02F4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5805076-11AC-4E3A-6256-94D28CE12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6734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9DDD3D-21ED-83B1-7067-744BDF29A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FCF2D6A-C8DD-C4F8-DEE5-1D204A0C36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0970E2C-A579-F21A-0981-2FF9069401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68D9246-48A9-E8A1-2ED3-E45ACAA02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73D50-B263-4F2A-AE41-7CF1D1BB5F45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09748A6-7D85-1D08-1001-AE628B7E8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E361E5C-7181-445B-14E5-F15BD387C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8746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8C80E5-3B09-0294-268A-A08662807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69B693D-0F1B-BD33-F738-B1432D2F5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7F6EADD-6FD8-59C1-7E62-67E9775877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B4C89DA-9B38-BD00-5312-C828F95260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F1097AE-B185-F2C1-AF77-F7ADA3D30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60C32D8-90AB-6CAD-030D-B9A7CD83C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AE554-FA31-45B5-80D6-003B1971800A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5BC2A5F-19B9-D47E-9B9E-6ADFE7193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EDBF4DE-1EC6-A0C4-6A94-B8424860D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932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D47E8C-5A68-5CF0-713D-E4084D6B8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874BA08-283A-47D4-276A-98E0E05D9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FB99-0438-4A2A-83C0-E196C4151CA7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475FE2E-EEB3-4CB4-962C-7AF8904C8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C92340C-393D-59D1-E289-0AFFF6561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2642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C3AFCE1-A03D-B840-9ABB-A10D938D4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5407-DD74-4DFE-97BE-EC03B0C545C3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930E9A9-D1EB-76B1-A307-A38FF9595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9047AB5-4CE6-A465-0C80-5506C7D13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0057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73FF2B-D3D3-5916-D576-891194D1C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29CBF5-0487-1039-7286-1869A7785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4CCC4CB-BF74-E780-984E-98AF920B6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23A5B14-E734-ABE0-8089-8DC761E0D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72E9E-9E12-4436-9064-976E7A5D6574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15CE7AA-A054-3BA5-3F39-E108552F1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D54D0E8-1286-3A7D-1384-4EC40E51A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5509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E78F43-8577-EB34-CFF5-6E44DC106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67A62BA-78F9-0F5B-9597-A9135BD89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6AA65BA-04CB-DF4C-64F0-E04258DB5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CF2EAF3-249C-F0D0-1003-723DAC10C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E4BE2-5147-4261-BBDA-F53061FA9669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8B901C1-CC46-7D32-A078-4FDC9F719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6B5D6F7-71C8-3603-FA68-05581751A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5207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E582BA6-2D83-1EF8-6F98-0DBAAB416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58B12FC-F294-83D3-FDE5-8B3583EEB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799B1CE-FA72-1EC7-33DE-9C9657F7DA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F0E50-8586-47ED-BD99-1C906F55F83C}" type="datetime1">
              <a:rPr kumimoji="1" lang="ja-JP" altLang="en-US" smtClean="0"/>
              <a:t>2022/9/5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E20CFDD-A458-3E75-1791-1B4C40AD64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782DF2C-9AD5-22BC-3F25-6349431483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D2ADA-31FB-4C1E-972A-DFBCD93E8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7545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836FFC-FA78-4228-4306-8838F03658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Understanding basic ideas of RSST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9270B59-6318-97C7-1153-667A04A2DA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Atsushi Kawabata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42D3132-4CE0-037B-1D5B-1CC83E3BE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2991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38C921-CFEC-575C-8AFE-D22DC81AB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What is “Amplitude”? 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1DACBD-8C01-D966-9247-D94E947876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744200" cy="4351338"/>
          </a:xfrm>
        </p:spPr>
        <p:txBody>
          <a:bodyPr/>
          <a:lstStyle/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Each of the transformation spills out “amplitude information” and “phase information” because the result is in complex numbers.</a:t>
            </a:r>
          </a:p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In neuroscience, “amplitude information” and “phas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e information” are usually plotted in different graphs, i.e. spaces, as power spectrum and phase spectrum.</a:t>
            </a:r>
          </a:p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So, the time-frequency-amplitude graph usually is a time-graph-power graph.</a:t>
            </a:r>
          </a:p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L</a:t>
            </a:r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ook at the amplitude and phase on the same graph by looking at real part only: RSWT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2FE4D65-81F2-959D-7C7F-8B7C8E344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10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5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EE64C3-8D4F-D644-C584-33BD87489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Real-part-only Continuous Wavelet Transformation (RCWT)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4FEC27-6BFE-BF7E-DE0F-583A1745E6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Real-part-only Synchro-squeezed Wavelet Transformation (RSWT) is acquired by synchro-squeezing RCWT.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4B7795E-91E2-1E72-A4ED-47CD0F45FC7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F12A220-2B2E-077C-EF3E-A6109807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11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223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C97422-9E77-5406-E1D0-89063CD79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Physical interpretation of RSWT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4A109EC-03D2-6A95-63DC-FEBC4E6D4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Potential</a:t>
            </a:r>
          </a:p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Power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262C15D-F494-E2A5-8008-55884785C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12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454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A5F33AC-371A-F7A6-9084-2CF3ECF19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33395" cy="1325563"/>
          </a:xfrm>
        </p:spPr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Gravitational Wave  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pic>
        <p:nvPicPr>
          <p:cNvPr id="6" name="コンテンツ プレースホルダー 5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6CCC4D23-1921-7EB3-BC5B-F1FEC2A281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34" b="24796"/>
          <a:stretch/>
        </p:blipFill>
        <p:spPr>
          <a:xfrm>
            <a:off x="686689" y="1430603"/>
            <a:ext cx="5400000" cy="2109155"/>
          </a:xfrm>
        </p:spPr>
      </p:pic>
      <p:pic>
        <p:nvPicPr>
          <p:cNvPr id="8" name="コンテンツ プレースホルダー 7" descr="ヒストグラム&#10;&#10;中程度の精度で自動的に生成された説明">
            <a:extLst>
              <a:ext uri="{FF2B5EF4-FFF2-40B4-BE49-F238E27FC236}">
                <a16:creationId xmlns:a16="http://schemas.microsoft.com/office/drawing/2014/main" id="{A055660A-E64A-A954-FCE2-BE1034BC2E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89" b="24505"/>
          <a:stretch/>
        </p:blipFill>
        <p:spPr>
          <a:xfrm>
            <a:off x="6114623" y="1430603"/>
            <a:ext cx="5400000" cy="2109155"/>
          </a:xfrm>
        </p:spPr>
      </p:pic>
      <p:pic>
        <p:nvPicPr>
          <p:cNvPr id="10" name="図 9" descr="グラフ&#10;&#10;自動的に生成された説明">
            <a:extLst>
              <a:ext uri="{FF2B5EF4-FFF2-40B4-BE49-F238E27FC236}">
                <a16:creationId xmlns:a16="http://schemas.microsoft.com/office/drawing/2014/main" id="{8AC2F179-251A-F3EC-1D58-4C53891C99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75" b="26075"/>
          <a:stretch/>
        </p:blipFill>
        <p:spPr>
          <a:xfrm>
            <a:off x="677377" y="3539849"/>
            <a:ext cx="5400000" cy="2109155"/>
          </a:xfrm>
          <a:prstGeom prst="rect">
            <a:avLst/>
          </a:prstGeom>
        </p:spPr>
      </p:pic>
      <p:pic>
        <p:nvPicPr>
          <p:cNvPr id="12" name="図 11" descr="グラフィカル ユーザー インターフェイス が含まれている画像&#10;&#10;自動的に生成された説明">
            <a:extLst>
              <a:ext uri="{FF2B5EF4-FFF2-40B4-BE49-F238E27FC236}">
                <a16:creationId xmlns:a16="http://schemas.microsoft.com/office/drawing/2014/main" id="{1657574E-BAB2-8D7E-98AD-0CEC123C85B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45" b="26045"/>
          <a:stretch/>
        </p:blipFill>
        <p:spPr>
          <a:xfrm>
            <a:off x="6096000" y="3539849"/>
            <a:ext cx="5400000" cy="2109155"/>
          </a:xfrm>
          <a:prstGeom prst="rect">
            <a:avLst/>
          </a:prstGeom>
        </p:spPr>
      </p:pic>
      <p:sp>
        <p:nvSpPr>
          <p:cNvPr id="15" name="スライド番号プレースホルダー 14">
            <a:extLst>
              <a:ext uri="{FF2B5EF4-FFF2-40B4-BE49-F238E27FC236}">
                <a16:creationId xmlns:a16="http://schemas.microsoft.com/office/drawing/2014/main" id="{6E0BC3D1-0398-4B64-C270-C1BD619DC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13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1107D96-128B-288F-D7C6-26FA75EF75AD}"/>
              </a:ext>
            </a:extLst>
          </p:cNvPr>
          <p:cNvSpPr txBox="1"/>
          <p:nvPr/>
        </p:nvSpPr>
        <p:spPr>
          <a:xfrm>
            <a:off x="5193472" y="5846543"/>
            <a:ext cx="921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CWT</a:t>
            </a:r>
          </a:p>
          <a:p>
            <a:pPr algn="r"/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SSWT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551E637-D69D-D49C-86B4-84EA5A0F16A6}"/>
              </a:ext>
            </a:extLst>
          </p:cNvPr>
          <p:cNvSpPr txBox="1"/>
          <p:nvPr/>
        </p:nvSpPr>
        <p:spPr>
          <a:xfrm>
            <a:off x="6114623" y="5846542"/>
            <a:ext cx="921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RCWT</a:t>
            </a:r>
          </a:p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RSWT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6702ED9-0D9C-332D-DDBC-32CFB3C85D6B}"/>
              </a:ext>
            </a:extLst>
          </p:cNvPr>
          <p:cNvSpPr txBox="1"/>
          <p:nvPr/>
        </p:nvSpPr>
        <p:spPr>
          <a:xfrm>
            <a:off x="5050215" y="107434"/>
            <a:ext cx="7120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Gw-openscience.org/GW150914data/P150914/fig1-observed-H.txt</a:t>
            </a:r>
            <a:endParaRPr lang="ja-JP" altLang="ja-JP" sz="1800" dirty="0">
              <a:solidFill>
                <a:srgbClr val="561620"/>
              </a:solidFill>
              <a:effectLst/>
              <a:latin typeface="Cambria Math" panose="02040503050406030204" pitchFamily="18" charset="0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endParaRPr kumimoji="1" lang="ja-JP" altLang="en-US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339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E40C9B-292E-4351-A6B2-2A493A1A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NREM and REM sleep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E4CE1D-545D-C75B-AF91-647117A93FA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NREM sleep:</a:t>
            </a:r>
            <a:b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“an</a:t>
            </a:r>
            <a:r>
              <a:rPr lang="ja-JP" altLang="en-US" dirty="0">
                <a:latin typeface="Cambria Math" panose="02040503050406030204" pitchFamily="18" charset="0"/>
              </a:rPr>
              <a:t> 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idling</a:t>
            </a:r>
            <a:r>
              <a:rPr lang="ja-JP" altLang="en-US" dirty="0">
                <a:latin typeface="Cambria Math" panose="02040503050406030204" pitchFamily="18" charset="0"/>
              </a:rPr>
              <a:t> 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brain</a:t>
            </a:r>
            <a:r>
              <a:rPr lang="ja-JP" altLang="en-US" dirty="0">
                <a:latin typeface="Cambria Math" panose="02040503050406030204" pitchFamily="18" charset="0"/>
              </a:rPr>
              <a:t> 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in</a:t>
            </a:r>
            <a:r>
              <a:rPr lang="ja-JP" altLang="en-US" dirty="0">
                <a:latin typeface="Cambria Math" panose="02040503050406030204" pitchFamily="18" charset="0"/>
              </a:rPr>
              <a:t> 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a</a:t>
            </a:r>
            <a:r>
              <a:rPr lang="ja-JP" altLang="en-US" dirty="0">
                <a:latin typeface="Cambria Math" panose="02040503050406030204" pitchFamily="18" charset="0"/>
              </a:rPr>
              <a:t> 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movable</a:t>
            </a:r>
            <a:r>
              <a:rPr lang="ja-JP" altLang="en-US" dirty="0">
                <a:latin typeface="Cambria Math" panose="02040503050406030204" pitchFamily="18" charset="0"/>
              </a:rPr>
              <a:t> 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body”</a:t>
            </a:r>
            <a:endParaRPr kumimoji="1" lang="en-US" altLang="ja-JP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049CE6F-75CF-F793-7237-253F91FF9B8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REM sleep:</a:t>
            </a:r>
            <a:b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“an active, hallucinated brain in a paralyzed brain”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99B255E-B48F-5361-205C-2A7907055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14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pic>
        <p:nvPicPr>
          <p:cNvPr id="11" name="図 10" descr="文字の書かれた紙&#10;&#10;自動的に生成された説明">
            <a:extLst>
              <a:ext uri="{FF2B5EF4-FFF2-40B4-BE49-F238E27FC236}">
                <a16:creationId xmlns:a16="http://schemas.microsoft.com/office/drawing/2014/main" id="{29C58EE7-5351-423D-7097-29C52038BA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000" y="3234013"/>
            <a:ext cx="3060000" cy="3487462"/>
          </a:xfrm>
          <a:prstGeom prst="rect">
            <a:avLst/>
          </a:prstGeom>
        </p:spPr>
      </p:pic>
      <p:pic>
        <p:nvPicPr>
          <p:cNvPr id="13" name="図 12" descr="タイムライン が含まれている画像&#10;&#10;自動的に生成された説明">
            <a:extLst>
              <a:ext uri="{FF2B5EF4-FFF2-40B4-BE49-F238E27FC236}">
                <a16:creationId xmlns:a16="http://schemas.microsoft.com/office/drawing/2014/main" id="{FF6A0BFD-1D88-84AD-02BF-74ECD00C9F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600" y="3615537"/>
            <a:ext cx="6120000" cy="2171701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E9342C9-0CC0-C1DE-028D-22C8DA5B6940}"/>
              </a:ext>
            </a:extLst>
          </p:cNvPr>
          <p:cNvSpPr txBox="1"/>
          <p:nvPr/>
        </p:nvSpPr>
        <p:spPr>
          <a:xfrm>
            <a:off x="3472405" y="107434"/>
            <a:ext cx="8698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“Neuroscience Exploring the Brain”. Bear, Connors, Paradiso. 4th edition,</a:t>
            </a:r>
            <a:r>
              <a:rPr lang="en-US" altLang="ja-JP" dirty="0">
                <a:solidFill>
                  <a:srgbClr val="56162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Ch.19.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653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5F91EC-5CDD-0407-DBA8-C57CF711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Stage 0 (Wake) RWST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844D9D31-1F42-3CEE-AF6D-554BA217F4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521" y="1825625"/>
            <a:ext cx="8438958" cy="4351338"/>
          </a:xfrm>
        </p:spPr>
      </p:pic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4C8461B-6BA8-7536-AA5A-DA995F4F3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15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6326CD3-F82F-A496-C15F-EE904A1DE9D6}"/>
              </a:ext>
            </a:extLst>
          </p:cNvPr>
          <p:cNvSpPr txBox="1"/>
          <p:nvPr/>
        </p:nvSpPr>
        <p:spPr>
          <a:xfrm>
            <a:off x="10498237" y="107434"/>
            <a:ext cx="167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Acharya 2015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4323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13B6DC-2504-A37D-5E9C-640AD7459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REM RWST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pic>
        <p:nvPicPr>
          <p:cNvPr id="5" name="コンテンツ プレースホルダー 4" descr="グラフ が含まれている画像&#10;&#10;自動的に生成された説明">
            <a:extLst>
              <a:ext uri="{FF2B5EF4-FFF2-40B4-BE49-F238E27FC236}">
                <a16:creationId xmlns:a16="http://schemas.microsoft.com/office/drawing/2014/main" id="{A21FC434-42DF-8BED-830A-F0A8BC15D0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521" y="1825625"/>
            <a:ext cx="8438958" cy="4351338"/>
          </a:xfrm>
        </p:spPr>
      </p:pic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C1AB7F60-0A40-3C3A-E0DF-147ED9441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16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F1F4886-B5ED-634E-48B5-66A3F20BA973}"/>
              </a:ext>
            </a:extLst>
          </p:cNvPr>
          <p:cNvSpPr txBox="1"/>
          <p:nvPr/>
        </p:nvSpPr>
        <p:spPr>
          <a:xfrm>
            <a:off x="10498237" y="107434"/>
            <a:ext cx="167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Acharya 2015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615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5B5668-9AA9-5071-939D-1C53C3EB6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Stage 1 (Drowsiness) RWST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pic>
        <p:nvPicPr>
          <p:cNvPr id="5" name="コンテンツ プレースホルダー 4" descr="グラフ が含まれている画像&#10;&#10;自動的に生成された説明">
            <a:extLst>
              <a:ext uri="{FF2B5EF4-FFF2-40B4-BE49-F238E27FC236}">
                <a16:creationId xmlns:a16="http://schemas.microsoft.com/office/drawing/2014/main" id="{C0A89AD3-CA86-4B5B-01D3-A8768F4DBF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521" y="1825625"/>
            <a:ext cx="8438958" cy="4351338"/>
          </a:xfrm>
        </p:spPr>
      </p:pic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3998997D-8627-E39A-005A-B2B32FB1F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17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16CB854-19C2-ECD2-9914-F5B250F9BC1E}"/>
              </a:ext>
            </a:extLst>
          </p:cNvPr>
          <p:cNvSpPr txBox="1"/>
          <p:nvPr/>
        </p:nvSpPr>
        <p:spPr>
          <a:xfrm>
            <a:off x="10498237" y="107434"/>
            <a:ext cx="167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Acharya 2015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1568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E4A80A-322A-170B-28FC-5315AAFB4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Stage 2 (light sleep) RWST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pic>
        <p:nvPicPr>
          <p:cNvPr id="5" name="コンテンツ プレースホルダー 4" descr="図形 が含まれている画像&#10;&#10;自動的に生成された説明">
            <a:extLst>
              <a:ext uri="{FF2B5EF4-FFF2-40B4-BE49-F238E27FC236}">
                <a16:creationId xmlns:a16="http://schemas.microsoft.com/office/drawing/2014/main" id="{B5FEF353-158B-54C7-7E0D-959FFDAC1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521" y="1825625"/>
            <a:ext cx="8438958" cy="4351338"/>
          </a:xfrm>
        </p:spPr>
      </p:pic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9D162791-CAC9-5F75-AD12-5B68F9779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18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DCBCDF6-50C3-F301-F7A9-CDBE3A9E2FCF}"/>
              </a:ext>
            </a:extLst>
          </p:cNvPr>
          <p:cNvSpPr txBox="1"/>
          <p:nvPr/>
        </p:nvSpPr>
        <p:spPr>
          <a:xfrm>
            <a:off x="10498237" y="107434"/>
            <a:ext cx="167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Acharya 2015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190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16EDAD-FEE0-6A75-4C45-3C53BD412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Stage 3 (deep sleep) RWST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pic>
        <p:nvPicPr>
          <p:cNvPr id="5" name="コンテンツ プレースホルダー 4" descr="グラフィカル ユーザー インターフェイス が含まれている画像&#10;&#10;自動的に生成された説明">
            <a:extLst>
              <a:ext uri="{FF2B5EF4-FFF2-40B4-BE49-F238E27FC236}">
                <a16:creationId xmlns:a16="http://schemas.microsoft.com/office/drawing/2014/main" id="{EFD2E4DF-5CDE-474D-D08A-1662498C65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521" y="1825625"/>
            <a:ext cx="8438958" cy="4351338"/>
          </a:xfrm>
        </p:spPr>
      </p:pic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C43F4875-195F-11B7-F136-20A23FDC7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19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D461065-2DE1-4D98-B4C8-5675306978B8}"/>
              </a:ext>
            </a:extLst>
          </p:cNvPr>
          <p:cNvSpPr txBox="1"/>
          <p:nvPr/>
        </p:nvSpPr>
        <p:spPr>
          <a:xfrm>
            <a:off x="10498237" y="107434"/>
            <a:ext cx="167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Acharya 2015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547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CB25F1-1283-E9CF-DA6E-3955DABC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Fourier Transformation (FT) [1]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69F0FE-A7C5-8474-4315-569ECE442E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825625"/>
            <a:ext cx="6172200" cy="2156066"/>
          </a:xfrm>
        </p:spPr>
        <p:txBody>
          <a:bodyPr>
            <a:normAutofit/>
          </a:bodyPr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Converts time information to frequency information</a:t>
            </a:r>
          </a:p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Useful because any waves expressed as superposition of sine and cosine with different frequencies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コンテンツ プレースホルダー 3">
                <a:extLst>
                  <a:ext uri="{FF2B5EF4-FFF2-40B4-BE49-F238E27FC236}">
                    <a16:creationId xmlns:a16="http://schemas.microsoft.com/office/drawing/2014/main" id="{F7508936-28D5-845E-94B6-2B58DFDA4B46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ja-JP" sz="28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𝐹</m:t>
                    </m:r>
                    <m:d>
                      <m:dPr>
                        <m:ctrlPr>
                          <a:rPr lang="ja-JP" altLang="ja-JP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</m:d>
                    <m:r>
                      <a:rPr lang="en-US" altLang="ja-JP" sz="2800" i="1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ja-JP" altLang="ja-JP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−∞</m:t>
                        </m:r>
                      </m:sub>
                      <m:sup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∞</m:t>
                        </m:r>
                      </m:sup>
                      <m:e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ja-JP" altLang="ja-JP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d>
                        <m:sSup>
                          <m:sSupPr>
                            <m:ctrlPr>
                              <a:rPr lang="ja-JP" altLang="ja-JP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𝜔</m:t>
                            </m:r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p>
                        </m:sSup>
                      </m:e>
                    </m:nary>
                    <m:r>
                      <m:rPr>
                        <m:sty m:val="p"/>
                      </m:rPr>
                      <a:rPr lang="en-US" altLang="ja-JP" sz="280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dt</m:t>
                    </m:r>
                  </m:oMath>
                </a14:m>
                <a:endParaRPr kumimoji="1" lang="ja-JP" altLang="en-US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コンテンツ プレースホルダー 3">
                <a:extLst>
                  <a:ext uri="{FF2B5EF4-FFF2-40B4-BE49-F238E27FC236}">
                    <a16:creationId xmlns:a16="http://schemas.microsoft.com/office/drawing/2014/main" id="{F7508936-28D5-845E-94B6-2B58DFDA4B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図 5" descr="グラフ, ヒストグラム&#10;&#10;自動的に生成された説明">
            <a:extLst>
              <a:ext uri="{FF2B5EF4-FFF2-40B4-BE49-F238E27FC236}">
                <a16:creationId xmlns:a16="http://schemas.microsoft.com/office/drawing/2014/main" id="{C2303CF6-923F-45B4-F5B7-02A3BE6EB3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851" y="3757694"/>
            <a:ext cx="3600000" cy="3083207"/>
          </a:xfrm>
          <a:prstGeom prst="rect">
            <a:avLst/>
          </a:prstGeom>
        </p:spPr>
      </p:pic>
      <p:pic>
        <p:nvPicPr>
          <p:cNvPr id="8" name="図 7" descr="夜に光っている&#10;&#10;中程度の精度で自動的に生成された説明">
            <a:extLst>
              <a:ext uri="{FF2B5EF4-FFF2-40B4-BE49-F238E27FC236}">
                <a16:creationId xmlns:a16="http://schemas.microsoft.com/office/drawing/2014/main" id="{917BC2CB-BCB9-717F-38C7-C245341680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0149" y="3812175"/>
            <a:ext cx="3600000" cy="2974243"/>
          </a:xfrm>
          <a:prstGeom prst="rect">
            <a:avLst/>
          </a:prstGeom>
        </p:spPr>
      </p:pic>
      <p:sp>
        <p:nvSpPr>
          <p:cNvPr id="9" name="矢印: 右 8">
            <a:extLst>
              <a:ext uri="{FF2B5EF4-FFF2-40B4-BE49-F238E27FC236}">
                <a16:creationId xmlns:a16="http://schemas.microsoft.com/office/drawing/2014/main" id="{000F7DEA-3D74-06EF-4208-E47A6D09BA66}"/>
              </a:ext>
            </a:extLst>
          </p:cNvPr>
          <p:cNvSpPr/>
          <p:nvPr/>
        </p:nvSpPr>
        <p:spPr>
          <a:xfrm>
            <a:off x="5581291" y="4905345"/>
            <a:ext cx="1017917" cy="5175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10" name="スライド番号プレースホルダー 9">
            <a:extLst>
              <a:ext uri="{FF2B5EF4-FFF2-40B4-BE49-F238E27FC236}">
                <a16:creationId xmlns:a16="http://schemas.microsoft.com/office/drawing/2014/main" id="{795A1BFD-99BD-8A92-3361-32B1C86DE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2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F006714-F518-E2E7-7152-ED1267D16218}"/>
              </a:ext>
            </a:extLst>
          </p:cNvPr>
          <p:cNvSpPr txBox="1"/>
          <p:nvPr/>
        </p:nvSpPr>
        <p:spPr>
          <a:xfrm>
            <a:off x="6989385" y="107434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https://en.wikipedia.org/wiki/Fourier_transform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18507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4AE206-1FB2-543A-AB97-5986C424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Stage 4 (deep slow wave) RWST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pic>
        <p:nvPicPr>
          <p:cNvPr id="5" name="コンテンツ プレースホルダー 4" descr="図形&#10;&#10;中程度の精度で自動的に生成された説明">
            <a:extLst>
              <a:ext uri="{FF2B5EF4-FFF2-40B4-BE49-F238E27FC236}">
                <a16:creationId xmlns:a16="http://schemas.microsoft.com/office/drawing/2014/main" id="{F100EB3F-6D71-5322-D56D-2F575232B4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521" y="1825625"/>
            <a:ext cx="8438958" cy="4351338"/>
          </a:xfrm>
        </p:spPr>
      </p:pic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1E99C03E-8FBC-78E3-965B-35DA6E9B9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20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7E80854-3079-6606-115F-B6CFF85EC6A1}"/>
              </a:ext>
            </a:extLst>
          </p:cNvPr>
          <p:cNvSpPr txBox="1"/>
          <p:nvPr/>
        </p:nvSpPr>
        <p:spPr>
          <a:xfrm>
            <a:off x="10498237" y="107434"/>
            <a:ext cx="167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Acharya 2015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428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B6F1AE-8A3D-9D3B-7E29-319269A58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Function of 1.25 Hz, 2.5 Hz-band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50C0A3-5C30-5518-1C9A-4B5E8A86B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1.25 Hz and 2.5 Hz band can be seen on all th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e RSWT</a:t>
            </a:r>
            <a:endParaRPr kumimoji="1" lang="en-US" altLang="ja-JP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2.5 Hz could be associated with language</a:t>
            </a:r>
          </a:p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1.25 Hz could be associated with unconsciousness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A8A28D1-2170-59B9-02FB-96ABA3632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21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5379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6B6964-05BD-5D22-C989-9CDB94A6B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Investigation of Hyperspace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A479034-4D49-C033-DE63-E4242226A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The navigation, sensory of the space (the oute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r world) is done at frequencies &gt;~5 Hz</a:t>
            </a:r>
          </a:p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The “</a:t>
            </a:r>
            <a:r>
              <a:rPr kumimoji="1" lang="en-US" altLang="ja-JP">
                <a:latin typeface="Cambria Math" panose="02040503050406030204" pitchFamily="18" charset="0"/>
                <a:ea typeface="Cambria Math" panose="02040503050406030204" pitchFamily="18" charset="0"/>
              </a:rPr>
              <a:t>navigation”, “sensory” </a:t>
            </a:r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o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f the “hyperspace” (the inner world) is done at frequencies &lt;~2.5 Hz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C74539B-AF32-9FE6-0965-7AE33B50C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22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209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D783EA-D81B-0860-A2D5-013A000AB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Problem with the FT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276B149-8A66-E6A2-3476-87E2F9A513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890754"/>
          </a:xfrm>
        </p:spPr>
        <p:txBody>
          <a:bodyPr/>
          <a:lstStyle/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Useful b/c any waves expressed as superposition of sin and cos w/ different frequencies</a:t>
            </a:r>
            <a:b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=</a:t>
            </a:r>
            <a:b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All the </a:t>
            </a:r>
            <a:r>
              <a:rPr lang="ja-JP" altLang="en-US" dirty="0">
                <a:latin typeface="Cambria Math" panose="02040503050406030204" pitchFamily="18" charset="0"/>
              </a:rPr>
              <a:t> 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time information is lost after the FT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051B967-66EB-34E2-2EA0-D0FAD387C1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2890754"/>
          </a:xfrm>
        </p:spPr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Time information and frequency information are in two different spaces. After FT, they are two completely unrelated information.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F16E6272-DA6C-C03C-726D-C7F32B573494}"/>
                  </a:ext>
                </a:extLst>
              </p:cNvPr>
              <p:cNvSpPr txBox="1"/>
              <p:nvPr/>
            </p:nvSpPr>
            <p:spPr>
              <a:xfrm>
                <a:off x="838200" y="4851316"/>
                <a:ext cx="1051560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ja-JP" sz="4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kumimoji="1" lang="en-US" altLang="ja-JP" sz="4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Want time &amp; frequency in the same space</a:t>
                </a:r>
                <a:endParaRPr kumimoji="1" lang="ja-JP" altLang="en-US" sz="440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F16E6272-DA6C-C03C-726D-C7F32B573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851316"/>
                <a:ext cx="10515600" cy="769441"/>
              </a:xfrm>
              <a:prstGeom prst="rect">
                <a:avLst/>
              </a:prstGeom>
              <a:blipFill>
                <a:blip r:embed="rId2"/>
                <a:stretch>
                  <a:fillRect t="-16667" r="-1971" b="-3730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0AE513B-5419-265B-DC97-277403EE7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3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9994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1ED8AE-9E33-0AEB-0FEB-0892876B8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91" y="365125"/>
            <a:ext cx="11586257" cy="1325563"/>
          </a:xfrm>
        </p:spPr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Short-Time Fourier Transformation (STFT) 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914926-F624-9B7C-EFEA-0FE0BAE9FE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Evenly divide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 time into time regions and perform FT for each time region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コンテンツ プレースホルダー 3">
                <a:extLst>
                  <a:ext uri="{FF2B5EF4-FFF2-40B4-BE49-F238E27FC236}">
                    <a16:creationId xmlns:a16="http://schemas.microsoft.com/office/drawing/2014/main" id="{BB75E6D2-6567-CBDC-7EF5-469A871DA802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825625"/>
                <a:ext cx="6019800" cy="4351338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altLang="ja-JP" sz="28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𝐹</m:t>
                    </m:r>
                    <m:d>
                      <m:dPr>
                        <m:ctrlPr>
                          <a:rPr lang="ja-JP" altLang="ja-JP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</m:d>
                    <m:r>
                      <a:rPr lang="en-US" altLang="ja-JP" sz="2800" i="1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ja-JP" altLang="ja-JP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−∞</m:t>
                        </m:r>
                      </m:sub>
                      <m:sup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∞</m:t>
                        </m:r>
                      </m:sup>
                      <m:e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ja-JP" altLang="ja-JP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sSup>
                          <m:sSupPr>
                            <m:ctrlPr>
                              <a:rPr lang="ja-JP" altLang="ja-JP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𝜔</m:t>
                            </m:r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p>
                        </m:sSup>
                      </m:e>
                    </m:nary>
                    <m:r>
                      <m:rPr>
                        <m:sty m:val="p"/>
                      </m:rPr>
                      <a:rPr lang="en-US" altLang="ja-JP" sz="280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dt</m:t>
                    </m:r>
                  </m:oMath>
                </a14:m>
                <a:endParaRPr lang="en-US" altLang="ja-JP" sz="2800" dirty="0">
                  <a:effectLst/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ja-JP" sz="28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US" altLang="ja-JP" sz="28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ja-JP" sz="28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altLang="ja-JP" sz="28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ja-JP" sz="28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𝜏</m:t>
                    </m:r>
                    <m:r>
                      <a:rPr lang="en-US" altLang="ja-JP" sz="28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) </m:t>
                    </m:r>
                  </m:oMath>
                </a14:m>
                <a:r>
                  <a:rPr kumimoji="1" lang="en-US" altLang="ja-JP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is called the window function</a:t>
                </a:r>
              </a:p>
              <a:p>
                <a:endParaRPr kumimoji="1" lang="ja-JP" altLang="en-US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コンテンツ プレースホルダー 3">
                <a:extLst>
                  <a:ext uri="{FF2B5EF4-FFF2-40B4-BE49-F238E27FC236}">
                    <a16:creationId xmlns:a16="http://schemas.microsoft.com/office/drawing/2014/main" id="{BB75E6D2-6567-CBDC-7EF5-469A871DA8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825625"/>
                <a:ext cx="6019800" cy="4351338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図 5" descr="背景パターン&#10;&#10;中程度の精度で自動的に生成された説明">
            <a:extLst>
              <a:ext uri="{FF2B5EF4-FFF2-40B4-BE49-F238E27FC236}">
                <a16:creationId xmlns:a16="http://schemas.microsoft.com/office/drawing/2014/main" id="{114E34AF-0266-F8BE-8215-A5F2DDFA0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000" y="3637533"/>
            <a:ext cx="3600000" cy="2855342"/>
          </a:xfrm>
          <a:prstGeom prst="rect">
            <a:avLst/>
          </a:prstGeom>
        </p:spPr>
      </p:pic>
      <p:pic>
        <p:nvPicPr>
          <p:cNvPr id="8" name="図 7" descr="グラフ&#10;&#10;中程度の精度で自動的に生成された説明">
            <a:extLst>
              <a:ext uri="{FF2B5EF4-FFF2-40B4-BE49-F238E27FC236}">
                <a16:creationId xmlns:a16="http://schemas.microsoft.com/office/drawing/2014/main" id="{E12C0913-5C9A-B442-7CA8-FFCC0555A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3002" y="3601954"/>
            <a:ext cx="3960000" cy="2926500"/>
          </a:xfrm>
          <a:prstGeom prst="rect">
            <a:avLst/>
          </a:prstGeom>
        </p:spPr>
      </p:pic>
      <p:sp>
        <p:nvSpPr>
          <p:cNvPr id="9" name="矢印: 右 8">
            <a:extLst>
              <a:ext uri="{FF2B5EF4-FFF2-40B4-BE49-F238E27FC236}">
                <a16:creationId xmlns:a16="http://schemas.microsoft.com/office/drawing/2014/main" id="{CBDEADE5-9037-B7DA-AB50-C248FA3AEA2D}"/>
              </a:ext>
            </a:extLst>
          </p:cNvPr>
          <p:cNvSpPr/>
          <p:nvPr/>
        </p:nvSpPr>
        <p:spPr>
          <a:xfrm>
            <a:off x="5581291" y="4905345"/>
            <a:ext cx="1017917" cy="5175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10" name="スライド番号プレースホルダー 9">
            <a:extLst>
              <a:ext uri="{FF2B5EF4-FFF2-40B4-BE49-F238E27FC236}">
                <a16:creationId xmlns:a16="http://schemas.microsoft.com/office/drawing/2014/main" id="{4C9FE0E5-37C9-A94F-4E85-8DF9C3117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4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265CA8C-6CD1-B25E-D5CF-7F521F0B8309}"/>
              </a:ext>
            </a:extLst>
          </p:cNvPr>
          <p:cNvSpPr txBox="1"/>
          <p:nvPr/>
        </p:nvSpPr>
        <p:spPr>
          <a:xfrm>
            <a:off x="6817489" y="107434"/>
            <a:ext cx="5353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https://www.youtube.com/watch?v=kuuUaqAjeoA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069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EEB4AC-63E7-EECB-E555-048282F3B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Problem with the STFT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33BCCDD-C4D9-3AE4-49E2-E7454732C4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Uncertainty Principle:</a:t>
            </a:r>
            <a:b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Tight</a:t>
            </a:r>
            <a:r>
              <a:rPr lang="ja-JP" altLang="en-US" dirty="0">
                <a:latin typeface="Cambria Math" panose="02040503050406030204" pitchFamily="18" charset="0"/>
              </a:rPr>
              <a:t> </a:t>
            </a:r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time region gives wide frequency region, wide time region gives tight frequency region</a:t>
            </a:r>
            <a:endParaRPr kumimoji="1" lang="en-US" altLang="ja-JP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CA4E3D0-D709-677B-96A6-5269B40CA1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Tight time region have better resolution for high-frequency waves than low-frequency waves</a:t>
            </a:r>
          </a:p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Wide</a:t>
            </a:r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 time region have better resolution for low-frequency waves than high-frequency waves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EBDEC30-EFEC-7E9A-8D46-77834A28C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5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322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3AD4DC-694E-876C-049B-9A521403F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840" y="539604"/>
            <a:ext cx="10465960" cy="1325563"/>
          </a:xfrm>
        </p:spPr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Continuous Wavelet Transformation (CWT) 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851B9EA-857A-4A8D-C756-C4A1434A03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At high-frequency range, transforms with tight time region, at low-frequency range, transforms with wide time region.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コンテンツ プレースホルダー 3">
                <a:extLst>
                  <a:ext uri="{FF2B5EF4-FFF2-40B4-BE49-F238E27FC236}">
                    <a16:creationId xmlns:a16="http://schemas.microsoft.com/office/drawing/2014/main" id="{55598219-7E4C-D875-617E-4F53E3C748F5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875421" cy="4351338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altLang="ja-JP" sz="28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𝐹</m:t>
                    </m:r>
                    <m:d>
                      <m:dPr>
                        <m:ctrlPr>
                          <a:rPr lang="ja-JP" altLang="ja-JP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d>
                    <m:r>
                      <a:rPr lang="en-US" altLang="ja-JP" sz="2800" i="1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ja-JP" altLang="ja-JP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ja-JP" altLang="ja-JP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ja-JP" altLang="ja-JP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rad>
                      </m:den>
                    </m:f>
                    <m:nary>
                      <m:naryPr>
                        <m:limLoc m:val="subSup"/>
                        <m:ctrlPr>
                          <a:rPr lang="ja-JP" altLang="ja-JP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−∞</m:t>
                        </m:r>
                      </m:sub>
                      <m:sup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∞</m:t>
                        </m:r>
                      </m:sup>
                      <m:e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ja-JP" altLang="ja-JP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d>
                        <m:sSup>
                          <m:sSupPr>
                            <m:ctrlPr>
                              <a:rPr lang="ja-JP" altLang="ja-JP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𝜓</m:t>
                            </m:r>
                          </m:e>
                          <m:sup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∗</m:t>
                            </m:r>
                          </m:sup>
                        </m:sSup>
                        <m:d>
                          <m:dPr>
                            <m:ctrlPr>
                              <a:rPr lang="ja-JP" altLang="ja-JP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ja-JP" altLang="ja-JP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n-US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𝜏</m:t>
                                </m:r>
                              </m:num>
                              <m:den>
                                <m:r>
                                  <a:rPr lang="en-US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𝑠</m:t>
                                </m:r>
                              </m:den>
                            </m:f>
                          </m:e>
                        </m:d>
                      </m:e>
                    </m:nary>
                    <m:r>
                      <m:rPr>
                        <m:sty m:val="p"/>
                      </m:rPr>
                      <a:rPr lang="en-US" altLang="ja-JP" sz="280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dt</m:t>
                    </m:r>
                  </m:oMath>
                </a14:m>
                <a:endParaRPr kumimoji="1" lang="en-US" altLang="ja-JP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altLang="ja-JP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for the basis, instead of sine/cosine, uses wavelet</a:t>
                </a:r>
                <a:r>
                  <a:rPr lang="ja-JP" altLang="ja-JP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ja-JP" altLang="ja-JP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b="0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kumimoji="1" lang="ja-JP" altLang="en-US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コンテンツ プレースホルダー 3">
                <a:extLst>
                  <a:ext uri="{FF2B5EF4-FFF2-40B4-BE49-F238E27FC236}">
                    <a16:creationId xmlns:a16="http://schemas.microsoft.com/office/drawing/2014/main" id="{55598219-7E4C-D875-617E-4F53E3C748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875421" cy="4351338"/>
              </a:xfrm>
              <a:blipFill>
                <a:blip r:embed="rId2"/>
                <a:stretch>
                  <a:fillRect l="-1763" r="-394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図 5" descr="グラフ&#10;&#10;自動的に生成された説明">
            <a:extLst>
              <a:ext uri="{FF2B5EF4-FFF2-40B4-BE49-F238E27FC236}">
                <a16:creationId xmlns:a16="http://schemas.microsoft.com/office/drawing/2014/main" id="{EF43D9EF-8825-C6B9-33AE-22E1DDC5B6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674" y="3868954"/>
            <a:ext cx="2880000" cy="2875160"/>
          </a:xfrm>
          <a:prstGeom prst="rect">
            <a:avLst/>
          </a:prstGeom>
        </p:spPr>
      </p:pic>
      <p:pic>
        <p:nvPicPr>
          <p:cNvPr id="8" name="コンテンツ プレースホルダー 5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5510EB72-9D61-0F59-F3D4-292E678F58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34" b="24796"/>
          <a:stretch/>
        </p:blipFill>
        <p:spPr>
          <a:xfrm>
            <a:off x="6136873" y="4067808"/>
            <a:ext cx="5400000" cy="2109155"/>
          </a:xfrm>
          <a:prstGeom prst="rect">
            <a:avLst/>
          </a:prstGeom>
        </p:spPr>
      </p:pic>
      <p:sp>
        <p:nvSpPr>
          <p:cNvPr id="9" name="矢印: 右 8">
            <a:extLst>
              <a:ext uri="{FF2B5EF4-FFF2-40B4-BE49-F238E27FC236}">
                <a16:creationId xmlns:a16="http://schemas.microsoft.com/office/drawing/2014/main" id="{E680313E-0ABB-8C2E-7E88-D51B45837FDF}"/>
              </a:ext>
            </a:extLst>
          </p:cNvPr>
          <p:cNvSpPr/>
          <p:nvPr/>
        </p:nvSpPr>
        <p:spPr>
          <a:xfrm>
            <a:off x="4986073" y="4905345"/>
            <a:ext cx="1017917" cy="5175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10" name="スライド番号プレースホルダー 9">
            <a:extLst>
              <a:ext uri="{FF2B5EF4-FFF2-40B4-BE49-F238E27FC236}">
                <a16:creationId xmlns:a16="http://schemas.microsoft.com/office/drawing/2014/main" id="{5201ADEA-995C-FBBE-3938-0FF0F9D41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6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8B28304-B52D-8B15-8B5B-86CE207EB9E7}"/>
              </a:ext>
            </a:extLst>
          </p:cNvPr>
          <p:cNvSpPr txBox="1"/>
          <p:nvPr/>
        </p:nvSpPr>
        <p:spPr>
          <a:xfrm>
            <a:off x="5150734" y="107434"/>
            <a:ext cx="7020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https://www.youtube.com/watch?v=kuuUaqAjeoA, </a:t>
            </a:r>
          </a:p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Gw-openscience.org/GW150914data/P150914/fig1-observed-H.txt</a:t>
            </a:r>
            <a:endParaRPr lang="ja-JP" altLang="ja-JP" sz="1800" dirty="0">
              <a:solidFill>
                <a:srgbClr val="561620"/>
              </a:solidFill>
              <a:effectLst/>
              <a:latin typeface="Cambria Math" panose="02040503050406030204" pitchFamily="18" charset="0"/>
              <a:ea typeface="游明朝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238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E754DD-06E9-15A3-4263-A4F777EA4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Problem with the CWT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38BA6B-0796-35DB-3996-40BDF78CCE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The uncertainty of time and frequency makes it hard to acquire information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4B15E3B-9701-D83C-EA9F-312234D143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B97D119-9515-0DCE-AE08-CDF9D642E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7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586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7FF5E3-FA90-6E12-6FC9-C31B830B6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64614" cy="1325563"/>
          </a:xfrm>
        </p:spPr>
        <p:txBody>
          <a:bodyPr/>
          <a:lstStyle/>
          <a:p>
            <a:pPr algn="ctr"/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Synchro-squeezed Wavelet Transformation (SSWT)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543E7B8-F459-4030-DF8D-C6B0607958D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“Squeeze” the regions.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コンテンツ プレースホルダー 3">
                <a:extLst>
                  <a:ext uri="{FF2B5EF4-FFF2-40B4-BE49-F238E27FC236}">
                    <a16:creationId xmlns:a16="http://schemas.microsoft.com/office/drawing/2014/main" id="{E617ABED-7C08-8EE7-5187-5335B4CCEA27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825625"/>
                <a:ext cx="5731042" cy="4351338"/>
              </a:xfrm>
            </p:spPr>
            <p:txBody>
              <a:bodyPr/>
              <a:lstStyle/>
              <a:p>
                <a:pPr marL="0" marR="0" indent="133350">
                  <a:lnSpc>
                    <a:spcPct val="110000"/>
                  </a:lnSpc>
                  <a:spcBef>
                    <a:spcPts val="0"/>
                  </a:spcBef>
                  <a:spcAft>
                    <a:spcPts val="6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ja-JP" altLang="ja-JP" sz="2800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ja-JP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</m:d>
                    <m:r>
                      <a:rPr lang="en-US" altLang="ja-JP" sz="2800" i="1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ja-JP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  <m:d>
                          <m:dPr>
                            <m:ctrlPr>
                              <a:rPr lang="ja-JP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𝜏</m:t>
                            </m:r>
                          </m:e>
                        </m:d>
                      </m:sub>
                      <m:sup/>
                      <m:e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𝐹</m:t>
                        </m:r>
                        <m:d>
                          <m:dPr>
                            <m:ctrlPr>
                              <a:rPr lang="ja-JP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𝜏</m:t>
                            </m:r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</m:d>
                        <m:sSup>
                          <m:sSupPr>
                            <m:ctrlPr>
                              <a:rPr lang="ja-JP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ja-JP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altLang="ja-JP" sz="2800" i="1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𝛿</m:t>
                        </m:r>
                        <m:d>
                          <m:dPr>
                            <m:ctrlPr>
                              <a:rPr lang="ja-JP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𝜔</m:t>
                            </m:r>
                            <m:d>
                              <m:dPr>
                                <m:ctrlPr>
                                  <a:rPr lang="ja-JP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  <m:r>
                                  <a:rPr lang="en-US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US" altLang="ja-JP" sz="28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𝑏</m:t>
                                </m:r>
                              </m:e>
                            </m:d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altLang="ja-JP" sz="2800" i="1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𝜔</m:t>
                            </m:r>
                          </m:e>
                        </m:d>
                      </m:e>
                    </m:nary>
                    <m:r>
                      <m:rPr>
                        <m:sty m:val="p"/>
                      </m:rPr>
                      <a:rPr lang="en-US" altLang="ja-JP" sz="280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ds</m:t>
                    </m:r>
                  </m:oMath>
                </a14:m>
                <a:endParaRPr lang="ja-JP" altLang="ja-JP" sz="2800" dirty="0">
                  <a:effectLst/>
                  <a:latin typeface="Cambria Math" panose="02040503050406030204" pitchFamily="18" charset="0"/>
                  <a:ea typeface="游明朝" panose="02020400000000000000" pitchFamily="18" charset="-128"/>
                  <a:cs typeface="Times New Roman" panose="02020603050405020304" pitchFamily="18" charset="0"/>
                </a:endParaRPr>
              </a:p>
              <a:p>
                <a:pPr marL="0" marR="0" indent="0">
                  <a:lnSpc>
                    <a:spcPct val="110000"/>
                  </a:lnSpc>
                  <a:spcBef>
                    <a:spcPts val="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ja-JP" sz="2800" b="0" i="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where</m:t>
                      </m:r>
                      <m:r>
                        <a:rPr lang="en-US" altLang="ja-JP" sz="2800" i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ja-JP" sz="2800" i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𝐴</m:t>
                      </m:r>
                      <m:d>
                        <m:dPr>
                          <m:ctrlPr>
                            <a:rPr lang="ja-JP" altLang="ja-JP" sz="28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ja-JP" sz="28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𝜏</m:t>
                          </m:r>
                        </m:e>
                      </m:d>
                      <m:r>
                        <a:rPr lang="en-US" altLang="ja-JP" sz="2800" i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ja-JP" altLang="ja-JP" sz="28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ja-JP" sz="28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</m:t>
                          </m:r>
                          <m:r>
                            <a:rPr lang="en-US" altLang="ja-JP" sz="28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ja-JP" altLang="ja-JP" sz="2800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sz="2800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altLang="ja-JP" sz="2800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sub>
                          </m:sSub>
                          <m:d>
                            <m:dPr>
                              <m:ctrlPr>
                                <a:rPr lang="ja-JP" altLang="ja-JP" sz="2800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ja-JP" sz="2800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  <m:r>
                                <a:rPr lang="en-US" altLang="ja-JP" sz="2800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ja-JP" sz="2800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en-US" altLang="ja-JP" sz="28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≠0</m:t>
                          </m:r>
                        </m:e>
                      </m:d>
                    </m:oMath>
                  </m:oMathPara>
                </a14:m>
                <a:endParaRPr lang="ja-JP" altLang="ja-JP" sz="2800" dirty="0">
                  <a:effectLst/>
                  <a:latin typeface="Cambria Math" panose="02040503050406030204" pitchFamily="18" charset="0"/>
                  <a:ea typeface="游明朝" panose="02020400000000000000" pitchFamily="18" charset="-128"/>
                  <a:cs typeface="Times New Roman" panose="02020603050405020304" pitchFamily="18" charset="0"/>
                </a:endParaRPr>
              </a:p>
              <a:p>
                <a:endParaRPr kumimoji="1" lang="ja-JP" altLang="en-US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コンテンツ プレースホルダー 3">
                <a:extLst>
                  <a:ext uri="{FF2B5EF4-FFF2-40B4-BE49-F238E27FC236}">
                    <a16:creationId xmlns:a16="http://schemas.microsoft.com/office/drawing/2014/main" id="{E617ABED-7C08-8EE7-5187-5335B4CCEA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825625"/>
                <a:ext cx="5731042" cy="4351338"/>
              </a:xfrm>
              <a:blipFill>
                <a:blip r:embed="rId2"/>
                <a:stretch>
                  <a:fillRect l="-1915" t="-84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コンテンツ プレースホルダー 5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67FD619D-B066-C58C-9240-AA744C0F0D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34" b="24796"/>
          <a:stretch/>
        </p:blipFill>
        <p:spPr>
          <a:xfrm>
            <a:off x="27417" y="4067808"/>
            <a:ext cx="5400000" cy="2109155"/>
          </a:xfrm>
          <a:prstGeom prst="rect">
            <a:avLst/>
          </a:prstGeom>
        </p:spPr>
      </p:pic>
      <p:pic>
        <p:nvPicPr>
          <p:cNvPr id="6" name="図 5" descr="グラフ&#10;&#10;自動的に生成された説明">
            <a:extLst>
              <a:ext uri="{FF2B5EF4-FFF2-40B4-BE49-F238E27FC236}">
                <a16:creationId xmlns:a16="http://schemas.microsoft.com/office/drawing/2014/main" id="{9DD0E635-626C-AC64-3EBC-4E921A572A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75" b="26075"/>
          <a:stretch/>
        </p:blipFill>
        <p:spPr>
          <a:xfrm>
            <a:off x="6764614" y="4069556"/>
            <a:ext cx="5400000" cy="2109155"/>
          </a:xfrm>
          <a:prstGeom prst="rect">
            <a:avLst/>
          </a:prstGeom>
        </p:spPr>
      </p:pic>
      <p:sp>
        <p:nvSpPr>
          <p:cNvPr id="7" name="矢印: 右 6">
            <a:extLst>
              <a:ext uri="{FF2B5EF4-FFF2-40B4-BE49-F238E27FC236}">
                <a16:creationId xmlns:a16="http://schemas.microsoft.com/office/drawing/2014/main" id="{DE89C2D5-F1BB-CF2A-B54F-25360A115A1A}"/>
              </a:ext>
            </a:extLst>
          </p:cNvPr>
          <p:cNvSpPr/>
          <p:nvPr/>
        </p:nvSpPr>
        <p:spPr>
          <a:xfrm>
            <a:off x="5581291" y="4905345"/>
            <a:ext cx="1017917" cy="5175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663D825F-B23D-024E-6E65-4E1A926B5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8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5C2DACA-C695-411A-8D6E-5060F17EE60A}"/>
              </a:ext>
            </a:extLst>
          </p:cNvPr>
          <p:cNvSpPr txBox="1"/>
          <p:nvPr/>
        </p:nvSpPr>
        <p:spPr>
          <a:xfrm>
            <a:off x="5050215" y="107434"/>
            <a:ext cx="7120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800" dirty="0">
                <a:solidFill>
                  <a:srgbClr val="56162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Gw-openscience.org/GW150914data/P150914/fig1-observed-H.txt</a:t>
            </a:r>
            <a:endParaRPr lang="ja-JP" altLang="ja-JP" sz="1800" dirty="0">
              <a:solidFill>
                <a:srgbClr val="561620"/>
              </a:solidFill>
              <a:effectLst/>
              <a:latin typeface="Cambria Math" panose="02040503050406030204" pitchFamily="18" charset="0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endParaRPr kumimoji="1" lang="ja-JP" altLang="en-US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562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313196-7D57-6C70-35C3-AC479022E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Problem with the SSWT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A99E3B6-7E35-75C7-87E9-E92FB144A72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Must choose the appropriate wavelet</a:t>
            </a:r>
          </a:p>
          <a:p>
            <a:r>
              <a:rPr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Gabor wavelets are most commonly used, b/c they have the least time-frequency uncertainty 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F963B7C-5740-A3DF-79BE-104C55F450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ja-JP" dirty="0">
                <a:latin typeface="Cambria Math" panose="02040503050406030204" pitchFamily="18" charset="0"/>
              </a:rPr>
              <a:t>What is Gabor wavelet and why?</a:t>
            </a:r>
          </a:p>
          <a:p>
            <a:r>
              <a:rPr kumimoji="1" lang="en-US" altLang="ja-JP" dirty="0">
                <a:latin typeface="Cambria Math" panose="02040503050406030204" pitchFamily="18" charset="0"/>
              </a:rPr>
              <a:t>Symmetric, non-orthogonal basis</a:t>
            </a:r>
          </a:p>
          <a:p>
            <a:r>
              <a:rPr lang="en-US" altLang="ja-JP" dirty="0">
                <a:latin typeface="Cambria Math" panose="02040503050406030204" pitchFamily="18" charset="0"/>
              </a:rPr>
              <a:t>Still no physical interpretation</a:t>
            </a:r>
            <a:endParaRPr kumimoji="1" lang="ja-JP" altLang="en-US" dirty="0">
              <a:latin typeface="Cambria Math" panose="02040503050406030204" pitchFamily="18" charset="0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CFE3909-35D1-9AD1-F984-C79197AA7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2ADA-31FB-4C1E-972A-DFBCD93E8EB2}" type="slidenum">
              <a:rPr kumimoji="1" lang="ja-JP" altLang="en-US" smtClean="0">
                <a:latin typeface="Cambria Math" panose="02040503050406030204" pitchFamily="18" charset="0"/>
              </a:rPr>
              <a:t>9</a:t>
            </a:fld>
            <a:endParaRPr kumimoji="1" lang="ja-JP" altLang="en-US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078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705</Words>
  <Application>Microsoft Office PowerPoint</Application>
  <PresentationFormat>ワイド画面</PresentationFormat>
  <Paragraphs>100</Paragraphs>
  <Slides>22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22</vt:i4>
      </vt:variant>
    </vt:vector>
  </HeadingPairs>
  <TitlesOfParts>
    <vt:vector size="28" baseType="lpstr">
      <vt:lpstr>游ゴシック</vt:lpstr>
      <vt:lpstr>游ゴシック Light</vt:lpstr>
      <vt:lpstr>游明朝</vt:lpstr>
      <vt:lpstr>Arial</vt:lpstr>
      <vt:lpstr>Cambria Math</vt:lpstr>
      <vt:lpstr>Office テーマ</vt:lpstr>
      <vt:lpstr>Understanding basic ideas of RSST</vt:lpstr>
      <vt:lpstr>Fourier Transformation (FT) [1]</vt:lpstr>
      <vt:lpstr>Problem with the FT</vt:lpstr>
      <vt:lpstr>Short-Time Fourier Transformation (STFT) </vt:lpstr>
      <vt:lpstr>Problem with the STFT</vt:lpstr>
      <vt:lpstr>Continuous Wavelet Transformation (CWT) </vt:lpstr>
      <vt:lpstr>Problem with the CWT</vt:lpstr>
      <vt:lpstr>Synchro-squeezed Wavelet Transformation (SSWT)</vt:lpstr>
      <vt:lpstr>Problem with the SSWT</vt:lpstr>
      <vt:lpstr>What is “Amplitude”? </vt:lpstr>
      <vt:lpstr>Real-part-only Continuous Wavelet Transformation (RCWT)</vt:lpstr>
      <vt:lpstr>Physical interpretation of RSWT</vt:lpstr>
      <vt:lpstr>Gravitational Wave  </vt:lpstr>
      <vt:lpstr>NREM and REM sleep</vt:lpstr>
      <vt:lpstr>Stage 0 (Wake) RWST</vt:lpstr>
      <vt:lpstr>REM RWST</vt:lpstr>
      <vt:lpstr>Stage 1 (Drowsiness) RWST</vt:lpstr>
      <vt:lpstr>Stage 2 (light sleep) RWST</vt:lpstr>
      <vt:lpstr>Stage 3 (deep sleep) RWST</vt:lpstr>
      <vt:lpstr>Stage 4 (deep slow wave) RWST</vt:lpstr>
      <vt:lpstr>Function of 1.25 Hz, 2.5 Hz-band</vt:lpstr>
      <vt:lpstr>Investigation of Hyperspace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basic concepts behind RSWT</dc:title>
  <dc:creator>atsushi1kawabata@gmail.com</dc:creator>
  <cp:lastModifiedBy>atsushi1kawabata@gmail.com</cp:lastModifiedBy>
  <cp:revision>75</cp:revision>
  <dcterms:created xsi:type="dcterms:W3CDTF">2022-09-05T14:34:19Z</dcterms:created>
  <dcterms:modified xsi:type="dcterms:W3CDTF">2022-09-06T03:38:58Z</dcterms:modified>
</cp:coreProperties>
</file>

<file path=docProps/thumbnail.jpeg>
</file>